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283" r:id="rId5"/>
    <p:sldId id="258" r:id="rId6"/>
    <p:sldId id="284" r:id="rId7"/>
    <p:sldId id="259" r:id="rId8"/>
    <p:sldId id="285" r:id="rId9"/>
    <p:sldId id="278" r:id="rId10"/>
    <p:sldId id="279" r:id="rId11"/>
    <p:sldId id="280" r:id="rId12"/>
    <p:sldId id="287" r:id="rId13"/>
    <p:sldId id="281" r:id="rId14"/>
    <p:sldId id="286" r:id="rId15"/>
    <p:sldId id="282" r:id="rId16"/>
    <p:sldId id="288" r:id="rId17"/>
    <p:sldId id="261" r:id="rId18"/>
    <p:sldId id="262" r:id="rId19"/>
    <p:sldId id="263" r:id="rId20"/>
    <p:sldId id="264" r:id="rId21"/>
    <p:sldId id="265" r:id="rId22"/>
    <p:sldId id="273" r:id="rId23"/>
    <p:sldId id="266" r:id="rId24"/>
    <p:sldId id="267" r:id="rId25"/>
    <p:sldId id="268" r:id="rId26"/>
    <p:sldId id="269" r:id="rId27"/>
    <p:sldId id="270" r:id="rId28"/>
    <p:sldId id="271" r:id="rId29"/>
    <p:sldId id="272" r:id="rId30"/>
    <p:sldId id="275" r:id="rId31"/>
    <p:sldId id="274" r:id="rId32"/>
    <p:sldId id="297" r:id="rId33"/>
    <p:sldId id="298" r:id="rId34"/>
    <p:sldId id="290" r:id="rId35"/>
    <p:sldId id="291" r:id="rId36"/>
    <p:sldId id="292" r:id="rId37"/>
    <p:sldId id="293" r:id="rId38"/>
    <p:sldId id="294" r:id="rId39"/>
    <p:sldId id="295" r:id="rId40"/>
    <p:sldId id="296"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0" autoAdjust="0"/>
    <p:restoredTop sz="94660"/>
  </p:normalViewPr>
  <p:slideViewPr>
    <p:cSldViewPr snapToGrid="0">
      <p:cViewPr varScale="1">
        <p:scale>
          <a:sx n="73" d="100"/>
          <a:sy n="73" d="100"/>
        </p:scale>
        <p:origin x="60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1E38638-3ADC-474F-88CC-BF1C76BFB33A}" type="datetimeFigureOut">
              <a:rPr lang="en-GB" smtClean="0"/>
              <a:t>23/01/2019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B0EBDAB-7451-4764-83EA-CD7B70FB17A6}" type="slidenum">
              <a:rPr lang="en-GB" smtClean="0"/>
              <a:t>‹#›</a:t>
            </a:fld>
            <a:endParaRPr lang="en-GB"/>
          </a:p>
        </p:txBody>
      </p:sp>
    </p:spTree>
    <p:extLst>
      <p:ext uri="{BB962C8B-B14F-4D97-AF65-F5344CB8AC3E}">
        <p14:creationId xmlns:p14="http://schemas.microsoft.com/office/powerpoint/2010/main" val="1007014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1E38638-3ADC-474F-88CC-BF1C76BFB33A}" type="datetimeFigureOut">
              <a:rPr lang="en-GB" smtClean="0"/>
              <a:t>23/01/2019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B0EBDAB-7451-4764-83EA-CD7B70FB17A6}" type="slidenum">
              <a:rPr lang="en-GB" smtClean="0"/>
              <a:t>‹#›</a:t>
            </a:fld>
            <a:endParaRPr lang="en-GB"/>
          </a:p>
        </p:txBody>
      </p:sp>
    </p:spTree>
    <p:extLst>
      <p:ext uri="{BB962C8B-B14F-4D97-AF65-F5344CB8AC3E}">
        <p14:creationId xmlns:p14="http://schemas.microsoft.com/office/powerpoint/2010/main" val="3717473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E38638-3ADC-474F-88CC-BF1C76BFB33A}" type="datetimeFigureOut">
              <a:rPr lang="en-GB" smtClean="0"/>
              <a:t>23/01/2019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B0EBDAB-7451-4764-83EA-CD7B70FB17A6}" type="slidenum">
              <a:rPr lang="en-GB" smtClean="0"/>
              <a:t>‹#›</a:t>
            </a:fld>
            <a:endParaRPr lang="en-GB"/>
          </a:p>
        </p:txBody>
      </p:sp>
    </p:spTree>
    <p:extLst>
      <p:ext uri="{BB962C8B-B14F-4D97-AF65-F5344CB8AC3E}">
        <p14:creationId xmlns:p14="http://schemas.microsoft.com/office/powerpoint/2010/main" val="1176938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1E38638-3ADC-474F-88CC-BF1C76BFB33A}" type="datetimeFigureOut">
              <a:rPr lang="en-GB" smtClean="0"/>
              <a:t>23/01/2019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B0EBDAB-7451-4764-83EA-CD7B70FB17A6}" type="slidenum">
              <a:rPr lang="en-GB" smtClean="0"/>
              <a:t>‹#›</a:t>
            </a:fld>
            <a:endParaRPr lang="en-GB"/>
          </a:p>
        </p:txBody>
      </p:sp>
    </p:spTree>
    <p:extLst>
      <p:ext uri="{BB962C8B-B14F-4D97-AF65-F5344CB8AC3E}">
        <p14:creationId xmlns:p14="http://schemas.microsoft.com/office/powerpoint/2010/main" val="3584833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1E38638-3ADC-474F-88CC-BF1C76BFB33A}" type="datetimeFigureOut">
              <a:rPr lang="en-GB" smtClean="0"/>
              <a:t>23/01/2019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B0EBDAB-7451-4764-83EA-CD7B70FB17A6}" type="slidenum">
              <a:rPr lang="en-GB" smtClean="0"/>
              <a:t>‹#›</a:t>
            </a:fld>
            <a:endParaRPr lang="en-GB"/>
          </a:p>
        </p:txBody>
      </p:sp>
    </p:spTree>
    <p:extLst>
      <p:ext uri="{BB962C8B-B14F-4D97-AF65-F5344CB8AC3E}">
        <p14:creationId xmlns:p14="http://schemas.microsoft.com/office/powerpoint/2010/main" val="686994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1E38638-3ADC-474F-88CC-BF1C76BFB33A}" type="datetimeFigureOut">
              <a:rPr lang="en-GB" smtClean="0"/>
              <a:t>23/01/2019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B0EBDAB-7451-4764-83EA-CD7B70FB17A6}" type="slidenum">
              <a:rPr lang="en-GB" smtClean="0"/>
              <a:t>‹#›</a:t>
            </a:fld>
            <a:endParaRPr lang="en-GB"/>
          </a:p>
        </p:txBody>
      </p:sp>
    </p:spTree>
    <p:extLst>
      <p:ext uri="{BB962C8B-B14F-4D97-AF65-F5344CB8AC3E}">
        <p14:creationId xmlns:p14="http://schemas.microsoft.com/office/powerpoint/2010/main" val="103797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E38638-3ADC-474F-88CC-BF1C76BFB33A}" type="datetimeFigureOut">
              <a:rPr lang="en-GB" smtClean="0"/>
              <a:t>23/01/2019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B0EBDAB-7451-4764-83EA-CD7B70FB17A6}" type="slidenum">
              <a:rPr lang="en-GB" smtClean="0"/>
              <a:t>‹#›</a:t>
            </a:fld>
            <a:endParaRPr lang="en-GB"/>
          </a:p>
        </p:txBody>
      </p:sp>
    </p:spTree>
    <p:extLst>
      <p:ext uri="{BB962C8B-B14F-4D97-AF65-F5344CB8AC3E}">
        <p14:creationId xmlns:p14="http://schemas.microsoft.com/office/powerpoint/2010/main" val="249973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E38638-3ADC-474F-88CC-BF1C76BFB33A}" type="datetimeFigureOut">
              <a:rPr lang="en-GB" smtClean="0"/>
              <a:t>23/01/2019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B0EBDAB-7451-4764-83EA-CD7B70FB17A6}" type="slidenum">
              <a:rPr lang="en-GB" smtClean="0"/>
              <a:t>‹#›</a:t>
            </a:fld>
            <a:endParaRPr lang="en-GB"/>
          </a:p>
        </p:txBody>
      </p:sp>
    </p:spTree>
    <p:extLst>
      <p:ext uri="{BB962C8B-B14F-4D97-AF65-F5344CB8AC3E}">
        <p14:creationId xmlns:p14="http://schemas.microsoft.com/office/powerpoint/2010/main" val="4119845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E38638-3ADC-474F-88CC-BF1C76BFB33A}" type="datetimeFigureOut">
              <a:rPr lang="en-GB" smtClean="0"/>
              <a:t>23/01/2019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B0EBDAB-7451-4764-83EA-CD7B70FB17A6}" type="slidenum">
              <a:rPr lang="en-GB" smtClean="0"/>
              <a:t>‹#›</a:t>
            </a:fld>
            <a:endParaRPr lang="en-GB"/>
          </a:p>
        </p:txBody>
      </p:sp>
    </p:spTree>
    <p:extLst>
      <p:ext uri="{BB962C8B-B14F-4D97-AF65-F5344CB8AC3E}">
        <p14:creationId xmlns:p14="http://schemas.microsoft.com/office/powerpoint/2010/main" val="1503602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1E38638-3ADC-474F-88CC-BF1C76BFB33A}" type="datetimeFigureOut">
              <a:rPr lang="en-GB" smtClean="0"/>
              <a:t>23/01/2019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B0EBDAB-7451-4764-83EA-CD7B70FB17A6}" type="slidenum">
              <a:rPr lang="en-GB" smtClean="0"/>
              <a:t>‹#›</a:t>
            </a:fld>
            <a:endParaRPr lang="en-GB"/>
          </a:p>
        </p:txBody>
      </p:sp>
    </p:spTree>
    <p:extLst>
      <p:ext uri="{BB962C8B-B14F-4D97-AF65-F5344CB8AC3E}">
        <p14:creationId xmlns:p14="http://schemas.microsoft.com/office/powerpoint/2010/main" val="3692809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1E38638-3ADC-474F-88CC-BF1C76BFB33A}" type="datetimeFigureOut">
              <a:rPr lang="en-GB" smtClean="0"/>
              <a:t>23/01/2019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B0EBDAB-7451-4764-83EA-CD7B70FB17A6}" type="slidenum">
              <a:rPr lang="en-GB" smtClean="0"/>
              <a:t>‹#›</a:t>
            </a:fld>
            <a:endParaRPr lang="en-GB"/>
          </a:p>
        </p:txBody>
      </p:sp>
    </p:spTree>
    <p:extLst>
      <p:ext uri="{BB962C8B-B14F-4D97-AF65-F5344CB8AC3E}">
        <p14:creationId xmlns:p14="http://schemas.microsoft.com/office/powerpoint/2010/main" val="3334861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E38638-3ADC-474F-88CC-BF1C76BFB33A}" type="datetimeFigureOut">
              <a:rPr lang="en-GB" smtClean="0"/>
              <a:t>23/01/2019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0EBDAB-7451-4764-83EA-CD7B70FB17A6}" type="slidenum">
              <a:rPr lang="en-GB" smtClean="0"/>
              <a:t>‹#›</a:t>
            </a:fld>
            <a:endParaRPr lang="en-GB"/>
          </a:p>
        </p:txBody>
      </p:sp>
    </p:spTree>
    <p:extLst>
      <p:ext uri="{BB962C8B-B14F-4D97-AF65-F5344CB8AC3E}">
        <p14:creationId xmlns:p14="http://schemas.microsoft.com/office/powerpoint/2010/main" val="30016822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hJh4tMCGVr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youtube.com/watch?v=e115OMAFPi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Explanations for nicotine addiction</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32782716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dopamine (or disease) model of addiction</a:t>
            </a:r>
            <a:endParaRPr lang="en-GB" dirty="0"/>
          </a:p>
        </p:txBody>
      </p:sp>
      <p:sp>
        <p:nvSpPr>
          <p:cNvPr id="3" name="Content Placeholder 2"/>
          <p:cNvSpPr>
            <a:spLocks noGrp="1"/>
          </p:cNvSpPr>
          <p:nvPr>
            <p:ph idx="1"/>
          </p:nvPr>
        </p:nvSpPr>
        <p:spPr/>
        <p:txBody>
          <a:bodyPr/>
          <a:lstStyle/>
          <a:p>
            <a:pPr marL="0" indent="0">
              <a:buNone/>
            </a:pPr>
            <a:r>
              <a:rPr lang="en-GB" dirty="0" smtClean="0"/>
              <a:t>Syllabus</a:t>
            </a:r>
          </a:p>
          <a:p>
            <a:pPr marL="0" indent="0">
              <a:buNone/>
            </a:pPr>
            <a:r>
              <a:rPr lang="en-GB" dirty="0"/>
              <a:t>B</a:t>
            </a:r>
            <a:r>
              <a:rPr lang="en-GB" dirty="0" smtClean="0"/>
              <a:t>rain </a:t>
            </a:r>
            <a:r>
              <a:rPr lang="en-GB" dirty="0"/>
              <a:t>neurochemistry including the role of </a:t>
            </a:r>
            <a:r>
              <a:rPr lang="en-GB" dirty="0">
                <a:hlinkClick r:id="rId2"/>
              </a:rPr>
              <a:t>dopamine</a:t>
            </a:r>
            <a:endParaRPr lang="en-GB" dirty="0"/>
          </a:p>
        </p:txBody>
      </p:sp>
    </p:spTree>
    <p:extLst>
      <p:ext uri="{BB962C8B-B14F-4D97-AF65-F5344CB8AC3E}">
        <p14:creationId xmlns:p14="http://schemas.microsoft.com/office/powerpoint/2010/main" val="39135620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Initiation of addictive behaviour:</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smtClean="0"/>
              <a:t>Dopamine is released in the mesolimbic dopamine system of the brain, to signal reward and pleasure. If a behaviour causes dopamine release then the brain knows to “do it again” – e.g. eating, drinking, keeping warm, having sex – these are adaptive behaviours in evolutionary terms as they help an organism/species to survive in its environment. </a:t>
            </a:r>
          </a:p>
          <a:p>
            <a:pPr marL="0" indent="0">
              <a:buNone/>
            </a:pPr>
            <a:r>
              <a:rPr lang="en-GB" dirty="0" smtClean="0"/>
              <a:t>Unfortunately other non-adaptive behaviours (i.e. behaviours that do not necessarily aid survival) can release huge amounts of dopamine (e.g. gambling and drug taking). </a:t>
            </a:r>
          </a:p>
          <a:p>
            <a:pPr marL="0" indent="0">
              <a:buNone/>
            </a:pPr>
            <a:r>
              <a:rPr lang="en-GB" dirty="0" smtClean="0"/>
              <a:t>Certain chemicals (e.g. amphetamines, alcohol, cocaine) can directly cause huge amounts of dopamine to be released. The effect of this dopamine release is to tell the brain that the behaviour is desirable and that it should seek to DO IT AGAIN! And according to incentive sensitisation theory, desire for the rewarding substance or behaviour persists even in the absence of the substance or behaviour.</a:t>
            </a:r>
          </a:p>
          <a:p>
            <a:endParaRPr lang="en-GB" dirty="0" smtClean="0"/>
          </a:p>
          <a:p>
            <a:endParaRPr lang="en-GB" dirty="0" smtClean="0"/>
          </a:p>
        </p:txBody>
      </p:sp>
    </p:spTree>
    <p:extLst>
      <p:ext uri="{BB962C8B-B14F-4D97-AF65-F5344CB8AC3E}">
        <p14:creationId xmlns:p14="http://schemas.microsoft.com/office/powerpoint/2010/main" val="23054468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Notes</a:t>
            </a:r>
            <a:endParaRPr lang="en-GB" dirty="0"/>
          </a:p>
        </p:txBody>
      </p:sp>
      <p:sp>
        <p:nvSpPr>
          <p:cNvPr id="3" name="Content Placeholder 2"/>
          <p:cNvSpPr>
            <a:spLocks noGrp="1"/>
          </p:cNvSpPr>
          <p:nvPr>
            <p:ph idx="1"/>
          </p:nvPr>
        </p:nvSpPr>
        <p:spPr/>
        <p:txBody>
          <a:bodyPr/>
          <a:lstStyle/>
          <a:p>
            <a:r>
              <a:rPr lang="en-GB" dirty="0" smtClean="0"/>
              <a:t>Dopamine release gives a feeling </a:t>
            </a:r>
            <a:r>
              <a:rPr lang="en-GB" smtClean="0"/>
              <a:t>of pleasure </a:t>
            </a:r>
            <a:r>
              <a:rPr lang="en-GB" dirty="0" smtClean="0"/>
              <a:t>(</a:t>
            </a:r>
            <a:r>
              <a:rPr lang="en-GB" smtClean="0"/>
              <a:t>Eating). </a:t>
            </a:r>
            <a:r>
              <a:rPr lang="en-GB" dirty="0" smtClean="0"/>
              <a:t>Possibly to strengthen positive behaviour (evolutionary).</a:t>
            </a:r>
          </a:p>
          <a:p>
            <a:r>
              <a:rPr lang="en-GB" dirty="0" smtClean="0"/>
              <a:t>Other behaviours such as gambling, drug taking releases dopamine (reinforcing behaviour).</a:t>
            </a:r>
          </a:p>
          <a:p>
            <a:r>
              <a:rPr lang="en-GB" dirty="0" smtClean="0"/>
              <a:t>We want to have that feeling of pleasure.</a:t>
            </a:r>
          </a:p>
          <a:p>
            <a:endParaRPr lang="en-GB" dirty="0"/>
          </a:p>
        </p:txBody>
      </p:sp>
    </p:spTree>
    <p:extLst>
      <p:ext uri="{BB962C8B-B14F-4D97-AF65-F5344CB8AC3E}">
        <p14:creationId xmlns:p14="http://schemas.microsoft.com/office/powerpoint/2010/main" val="21095429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Maintenance of addictive behaviour:</a:t>
            </a:r>
            <a:endParaRPr lang="en-GB" dirty="0"/>
          </a:p>
        </p:txBody>
      </p:sp>
      <p:sp>
        <p:nvSpPr>
          <p:cNvPr id="3" name="Content Placeholder 2"/>
          <p:cNvSpPr>
            <a:spLocks noGrp="1"/>
          </p:cNvSpPr>
          <p:nvPr>
            <p:ph idx="1"/>
          </p:nvPr>
        </p:nvSpPr>
        <p:spPr/>
        <p:txBody>
          <a:bodyPr>
            <a:normAutofit fontScale="92500"/>
          </a:bodyPr>
          <a:lstStyle/>
          <a:p>
            <a:pPr marL="0" indent="0">
              <a:buNone/>
            </a:pPr>
            <a:r>
              <a:rPr lang="en-GB" dirty="0" smtClean="0"/>
              <a:t>Repeated exposure to an addictive behaviour or substance causes reduced sensitivity to the dopamine release through a process known as down regulation. This means that more of the behaviour is needed to cause the same pleasurable psychological effect in the mesolimbic dopamine system.</a:t>
            </a:r>
          </a:p>
          <a:p>
            <a:pPr marL="0" indent="0">
              <a:buNone/>
            </a:pPr>
            <a:r>
              <a:rPr lang="en-GB" dirty="0" smtClean="0"/>
              <a:t> Stopping the behaviour altogether creates a state of disequilibrium in the dopamine system, and leads to </a:t>
            </a:r>
            <a:r>
              <a:rPr lang="en-GB" dirty="0" smtClean="0">
                <a:solidFill>
                  <a:srgbClr val="FF0000"/>
                </a:solidFill>
              </a:rPr>
              <a:t>withdrawal symptoms</a:t>
            </a:r>
            <a:r>
              <a:rPr lang="en-GB" dirty="0" smtClean="0"/>
              <a:t> that can only be reduced by repeating the (now learned) behaviour. This disequilibrium, an increased need for dopamine stimulation, and the unpleasant withdrawal symptoms it causes now drive behaviour so that it is no longer pleasure (positive reinforcement), but the need to reduce withdrawal symptoms (negative reinforcement) that drives the addict’s behaviour.</a:t>
            </a:r>
          </a:p>
          <a:p>
            <a:endParaRPr lang="en-GB" dirty="0"/>
          </a:p>
        </p:txBody>
      </p:sp>
    </p:spTree>
    <p:extLst>
      <p:ext uri="{BB962C8B-B14F-4D97-AF65-F5344CB8AC3E}">
        <p14:creationId xmlns:p14="http://schemas.microsoft.com/office/powerpoint/2010/main" val="20009814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Notes</a:t>
            </a:r>
            <a:endParaRPr lang="en-GB" dirty="0"/>
          </a:p>
        </p:txBody>
      </p:sp>
      <p:sp>
        <p:nvSpPr>
          <p:cNvPr id="3" name="Content Placeholder 2"/>
          <p:cNvSpPr>
            <a:spLocks noGrp="1"/>
          </p:cNvSpPr>
          <p:nvPr>
            <p:ph idx="1"/>
          </p:nvPr>
        </p:nvSpPr>
        <p:spPr/>
        <p:txBody>
          <a:bodyPr/>
          <a:lstStyle/>
          <a:p>
            <a:r>
              <a:rPr lang="en-GB" dirty="0" smtClean="0"/>
              <a:t>Down regulation: More behaviour required (smoking more) to get same pleasurable feeling.</a:t>
            </a:r>
          </a:p>
          <a:p>
            <a:r>
              <a:rPr lang="en-GB" dirty="0" smtClean="0"/>
              <a:t>Leads to disequilibrium </a:t>
            </a:r>
            <a:r>
              <a:rPr lang="en-GB" dirty="0"/>
              <a:t>in the dopamine system, and leads to </a:t>
            </a:r>
            <a:r>
              <a:rPr lang="en-GB" dirty="0">
                <a:solidFill>
                  <a:srgbClr val="FF0000"/>
                </a:solidFill>
              </a:rPr>
              <a:t>withdrawal </a:t>
            </a:r>
            <a:r>
              <a:rPr lang="en-GB" dirty="0" smtClean="0">
                <a:solidFill>
                  <a:srgbClr val="FF0000"/>
                </a:solidFill>
              </a:rPr>
              <a:t>symptoms. Which can be alleviated by taking the substance</a:t>
            </a:r>
            <a:endParaRPr lang="en-GB" dirty="0" smtClean="0"/>
          </a:p>
          <a:p>
            <a:r>
              <a:rPr lang="en-GB" dirty="0" smtClean="0"/>
              <a:t>It can change from being a positive reinforcement I.e. giving pleasure. To negative reinforcement (reducing the withdrawal symptoms).</a:t>
            </a:r>
            <a:endParaRPr lang="en-GB" dirty="0"/>
          </a:p>
        </p:txBody>
      </p:sp>
    </p:spTree>
    <p:extLst>
      <p:ext uri="{BB962C8B-B14F-4D97-AF65-F5344CB8AC3E}">
        <p14:creationId xmlns:p14="http://schemas.microsoft.com/office/powerpoint/2010/main" val="23488950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Relapse of addictive behaviour:</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When an addict finally manages to stop engaging in a behaviour or taking a substance, they are at risk of relapse. According to the dopamine model, relapse can be explained by addiction causing permanent brain changes that lead to lasting memories of the substance or behaviour. </a:t>
            </a:r>
          </a:p>
          <a:p>
            <a:pPr marL="0" indent="0">
              <a:buNone/>
            </a:pPr>
            <a:r>
              <a:rPr lang="en-GB" dirty="0" smtClean="0"/>
              <a:t>Environmental reminders of the addiction (e.g. being in a pub, watching horse racing, returning to a location where drugs were taken, being under stress) can release small amounts of dopamine, which in turn lead to the addicted person desiring a greater dopamine reward that can only be obtained by re-engaging in the addictive behaviour.</a:t>
            </a:r>
          </a:p>
          <a:p>
            <a:endParaRPr lang="en-GB" dirty="0"/>
          </a:p>
        </p:txBody>
      </p:sp>
    </p:spTree>
    <p:extLst>
      <p:ext uri="{BB962C8B-B14F-4D97-AF65-F5344CB8AC3E}">
        <p14:creationId xmlns:p14="http://schemas.microsoft.com/office/powerpoint/2010/main" val="35244389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Notes</a:t>
            </a:r>
            <a:endParaRPr lang="en-GB" dirty="0"/>
          </a:p>
        </p:txBody>
      </p:sp>
      <p:sp>
        <p:nvSpPr>
          <p:cNvPr id="3" name="Content Placeholder 2"/>
          <p:cNvSpPr>
            <a:spLocks noGrp="1"/>
          </p:cNvSpPr>
          <p:nvPr>
            <p:ph idx="1"/>
          </p:nvPr>
        </p:nvSpPr>
        <p:spPr/>
        <p:txBody>
          <a:bodyPr/>
          <a:lstStyle/>
          <a:p>
            <a:r>
              <a:rPr lang="en-GB" dirty="0" smtClean="0"/>
              <a:t>Relapse due to permanent brain changes.</a:t>
            </a:r>
          </a:p>
          <a:p>
            <a:r>
              <a:rPr lang="en-GB" dirty="0" smtClean="0">
                <a:hlinkClick r:id="rId2"/>
              </a:rPr>
              <a:t>Cannabis </a:t>
            </a:r>
            <a:endParaRPr lang="en-GB" dirty="0" smtClean="0"/>
          </a:p>
          <a:p>
            <a:r>
              <a:rPr lang="en-GB" dirty="0"/>
              <a:t>Environmental reminders of the addiction (e.g. being in a pub, watching horse racing, returning to a location where drugs were taken, being under stress) can release small amounts of </a:t>
            </a:r>
            <a:r>
              <a:rPr lang="en-GB" dirty="0" smtClean="0"/>
              <a:t>dopamine which makes us want more.</a:t>
            </a:r>
          </a:p>
          <a:p>
            <a:endParaRPr lang="en-GB" dirty="0"/>
          </a:p>
        </p:txBody>
      </p:sp>
    </p:spTree>
    <p:extLst>
      <p:ext uri="{BB962C8B-B14F-4D97-AF65-F5344CB8AC3E}">
        <p14:creationId xmlns:p14="http://schemas.microsoft.com/office/powerpoint/2010/main" val="32720560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pPr marL="0" indent="0">
              <a:buNone/>
            </a:pPr>
            <a:r>
              <a:rPr lang="en-GB" dirty="0" smtClean="0"/>
              <a:t>The neurotransmitter </a:t>
            </a:r>
            <a:r>
              <a:rPr lang="en-GB" dirty="0"/>
              <a:t>dopamine is released into </a:t>
            </a:r>
            <a:r>
              <a:rPr lang="en-GB" dirty="0" smtClean="0"/>
              <a:t>the mesolimbic </a:t>
            </a:r>
            <a:r>
              <a:rPr lang="en-GB" dirty="0"/>
              <a:t>system, which interacts with the nicotinic receptors to produce these feelings </a:t>
            </a:r>
            <a:r>
              <a:rPr lang="en-GB" dirty="0" smtClean="0"/>
              <a:t>of euphoria </a:t>
            </a:r>
            <a:r>
              <a:rPr lang="en-GB" dirty="0"/>
              <a:t>and heightened </a:t>
            </a:r>
            <a:r>
              <a:rPr lang="en-GB" dirty="0" smtClean="0"/>
              <a:t>pleasure </a:t>
            </a:r>
            <a:r>
              <a:rPr lang="en-GB" dirty="0"/>
              <a:t>to k</a:t>
            </a:r>
            <a:r>
              <a:rPr lang="en-GB" dirty="0" smtClean="0"/>
              <a:t>eep these feelings going you must increase the amount of nicotine.</a:t>
            </a:r>
            <a:endParaRPr lang="en-GB" dirty="0"/>
          </a:p>
        </p:txBody>
      </p:sp>
    </p:spTree>
    <p:extLst>
      <p:ext uri="{BB962C8B-B14F-4D97-AF65-F5344CB8AC3E}">
        <p14:creationId xmlns:p14="http://schemas.microsoft.com/office/powerpoint/2010/main" val="30526634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endParaRPr lang="en-GB" dirty="0" smtClean="0"/>
          </a:p>
          <a:p>
            <a:pPr marL="0" indent="0">
              <a:buNone/>
            </a:pPr>
            <a:r>
              <a:rPr lang="en-GB" dirty="0" smtClean="0"/>
              <a:t>Over </a:t>
            </a:r>
            <a:r>
              <a:rPr lang="en-GB" dirty="0"/>
              <a:t>time, the concentration of nicotine required to provoke deregulation increases periodically, and so the individual is said to have developed a tolerance towards nicotine.</a:t>
            </a:r>
          </a:p>
          <a:p>
            <a:endParaRPr lang="en-GB" dirty="0"/>
          </a:p>
        </p:txBody>
      </p:sp>
    </p:spTree>
    <p:extLst>
      <p:ext uri="{BB962C8B-B14F-4D97-AF65-F5344CB8AC3E}">
        <p14:creationId xmlns:p14="http://schemas.microsoft.com/office/powerpoint/2010/main" val="28544898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pPr marL="0" indent="0">
              <a:buNone/>
            </a:pPr>
            <a:r>
              <a:rPr lang="en-GB" dirty="0"/>
              <a:t>There is evidence supporting the role of dopamine in the deregulation of nicotinic receptors, </a:t>
            </a:r>
            <a:r>
              <a:rPr lang="en-GB" dirty="0" smtClean="0"/>
              <a:t>as suggested </a:t>
            </a:r>
            <a:r>
              <a:rPr lang="en-GB" dirty="0"/>
              <a:t>by McEvoy et al (1995). Patients taking the dopamine antagonist Haloperidol, </a:t>
            </a:r>
            <a:r>
              <a:rPr lang="en-GB" dirty="0" smtClean="0"/>
              <a:t>which binds </a:t>
            </a:r>
            <a:r>
              <a:rPr lang="en-GB" dirty="0"/>
              <a:t>to and blocks dopamine receptors, smoked significantly more than those who were </a:t>
            </a:r>
            <a:r>
              <a:rPr lang="en-GB" dirty="0" smtClean="0"/>
              <a:t>not taking </a:t>
            </a:r>
            <a:r>
              <a:rPr lang="en-GB" dirty="0"/>
              <a:t>the drug. This suggests a higher consumption of nicotine was needed to maintain </a:t>
            </a:r>
            <a:r>
              <a:rPr lang="en-GB" dirty="0" smtClean="0"/>
              <a:t>the deregulation </a:t>
            </a:r>
            <a:r>
              <a:rPr lang="en-GB" dirty="0"/>
              <a:t>of nicotinic receptors, due the blocking of dopamine action. This in turn </a:t>
            </a:r>
            <a:r>
              <a:rPr lang="en-GB" dirty="0" smtClean="0"/>
              <a:t>suggests that </a:t>
            </a:r>
            <a:r>
              <a:rPr lang="en-GB" dirty="0"/>
              <a:t>an increased level of nicotine is needed to compensate for decreased dopamine </a:t>
            </a:r>
            <a:r>
              <a:rPr lang="en-GB" dirty="0" smtClean="0"/>
              <a:t>levels, thus </a:t>
            </a:r>
            <a:r>
              <a:rPr lang="en-GB" dirty="0"/>
              <a:t>supporting the role of dopamine in the maintenance of nicotine addictions</a:t>
            </a:r>
            <a:r>
              <a:rPr lang="en-GB" dirty="0" smtClean="0"/>
              <a:t>.</a:t>
            </a:r>
            <a:endParaRPr lang="en-GB" dirty="0"/>
          </a:p>
        </p:txBody>
      </p:sp>
    </p:spTree>
    <p:extLst>
      <p:ext uri="{BB962C8B-B14F-4D97-AF65-F5344CB8AC3E}">
        <p14:creationId xmlns:p14="http://schemas.microsoft.com/office/powerpoint/2010/main" val="32178884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Notes</a:t>
            </a:r>
            <a:endParaRPr lang="en-GB" dirty="0"/>
          </a:p>
        </p:txBody>
      </p:sp>
      <p:sp>
        <p:nvSpPr>
          <p:cNvPr id="3" name="Content Placeholder 2"/>
          <p:cNvSpPr>
            <a:spLocks noGrp="1"/>
          </p:cNvSpPr>
          <p:nvPr>
            <p:ph idx="1"/>
          </p:nvPr>
        </p:nvSpPr>
        <p:spPr/>
        <p:txBody>
          <a:bodyPr/>
          <a:lstStyle/>
          <a:p>
            <a:r>
              <a:rPr lang="en-GB" dirty="0"/>
              <a:t>McEvoy et al (1995).</a:t>
            </a:r>
            <a:endParaRPr lang="en-GB" dirty="0" smtClean="0"/>
          </a:p>
          <a:p>
            <a:r>
              <a:rPr lang="en-GB" dirty="0" smtClean="0"/>
              <a:t>If dopamine is blocked then people smoke more indicating that dopamine has an effect on nicotine addiction.</a:t>
            </a:r>
            <a:endParaRPr lang="en-GB" dirty="0"/>
          </a:p>
        </p:txBody>
      </p:sp>
    </p:spTree>
    <p:extLst>
      <p:ext uri="{BB962C8B-B14F-4D97-AF65-F5344CB8AC3E}">
        <p14:creationId xmlns:p14="http://schemas.microsoft.com/office/powerpoint/2010/main" val="28419425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But</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However</a:t>
            </a:r>
            <a:r>
              <a:rPr lang="en-GB" dirty="0"/>
              <a:t>, </a:t>
            </a:r>
            <a:r>
              <a:rPr lang="en-GB" dirty="0" err="1"/>
              <a:t>Berrendero</a:t>
            </a:r>
            <a:r>
              <a:rPr lang="en-GB" dirty="0"/>
              <a:t> et al (2010) have suggested that there has been too much emphasis </a:t>
            </a:r>
            <a:r>
              <a:rPr lang="en-GB" dirty="0" smtClean="0"/>
              <a:t>on the </a:t>
            </a:r>
            <a:r>
              <a:rPr lang="en-GB" dirty="0"/>
              <a:t>role of dopamine in the maintenance of nicotine addictions, and that there is not one </a:t>
            </a:r>
            <a:r>
              <a:rPr lang="en-GB" dirty="0" smtClean="0"/>
              <a:t>isolated system </a:t>
            </a:r>
            <a:r>
              <a:rPr lang="en-GB" dirty="0"/>
              <a:t>or </a:t>
            </a:r>
            <a:r>
              <a:rPr lang="en-GB" dirty="0" smtClean="0"/>
              <a:t>neurotransmitter </a:t>
            </a:r>
            <a:r>
              <a:rPr lang="en-GB" dirty="0"/>
              <a:t>which is solely responsible. For example, modern </a:t>
            </a:r>
            <a:r>
              <a:rPr lang="en-GB" dirty="0" smtClean="0"/>
              <a:t>research has shifted their focus onto GABA and serotonin, as well as the role of endorphins which may produce the ‘euphoric</a:t>
            </a:r>
            <a:r>
              <a:rPr lang="en-GB" dirty="0"/>
              <a:t>’ and ‘painless’ feelings associated with a hit of nicotine. Therefore, a broader scope </a:t>
            </a:r>
            <a:r>
              <a:rPr lang="en-GB" dirty="0" smtClean="0"/>
              <a:t>of research </a:t>
            </a:r>
            <a:r>
              <a:rPr lang="en-GB" dirty="0"/>
              <a:t>is required.</a:t>
            </a:r>
          </a:p>
          <a:p>
            <a:endParaRPr lang="en-GB" dirty="0"/>
          </a:p>
        </p:txBody>
      </p:sp>
    </p:spTree>
    <p:extLst>
      <p:ext uri="{BB962C8B-B14F-4D97-AF65-F5344CB8AC3E}">
        <p14:creationId xmlns:p14="http://schemas.microsoft.com/office/powerpoint/2010/main" val="5730569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60000"/>
              <a:lumOff val="40000"/>
            </a:schemeClr>
          </a:solidFill>
        </p:spPr>
        <p:txBody>
          <a:bodyPr/>
          <a:lstStyle/>
          <a:p>
            <a:r>
              <a:rPr lang="en-GB" dirty="0" smtClean="0"/>
              <a:t>Notes</a:t>
            </a:r>
            <a:endParaRPr lang="en-GB" dirty="0"/>
          </a:p>
        </p:txBody>
      </p:sp>
      <p:sp>
        <p:nvSpPr>
          <p:cNvPr id="3" name="Content Placeholder 2"/>
          <p:cNvSpPr>
            <a:spLocks noGrp="1"/>
          </p:cNvSpPr>
          <p:nvPr>
            <p:ph idx="1"/>
          </p:nvPr>
        </p:nvSpPr>
        <p:spPr/>
        <p:txBody>
          <a:bodyPr/>
          <a:lstStyle/>
          <a:p>
            <a:r>
              <a:rPr lang="en-GB" dirty="0" smtClean="0"/>
              <a:t>Not Just nicotine could be other neurotransmitters such as GABA.</a:t>
            </a:r>
          </a:p>
          <a:p>
            <a:r>
              <a:rPr lang="en-GB" dirty="0" smtClean="0"/>
              <a:t>Modern </a:t>
            </a:r>
            <a:r>
              <a:rPr lang="en-GB" dirty="0"/>
              <a:t>research has shifted their focus onto GABA and serotonin, as well as the role of endorphins which may produce the ‘euphoric’ and ‘painless’ feelings associated with a hit of nicotine.</a:t>
            </a:r>
          </a:p>
        </p:txBody>
      </p:sp>
    </p:spTree>
    <p:extLst>
      <p:ext uri="{BB962C8B-B14F-4D97-AF65-F5344CB8AC3E}">
        <p14:creationId xmlns:p14="http://schemas.microsoft.com/office/powerpoint/2010/main" val="26404651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Better</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An </a:t>
            </a:r>
            <a:r>
              <a:rPr lang="en-GB" dirty="0"/>
              <a:t>interactionist approach may be a better explanation for nicotine addiction, </a:t>
            </a:r>
            <a:r>
              <a:rPr lang="en-GB" dirty="0" smtClean="0"/>
              <a:t>whilst acknowledging </a:t>
            </a:r>
            <a:r>
              <a:rPr lang="en-GB" dirty="0"/>
              <a:t>the role of biological factors. The key problem with a reliance on </a:t>
            </a:r>
            <a:r>
              <a:rPr lang="en-GB" dirty="0" smtClean="0"/>
              <a:t>dopaminergic explanations</a:t>
            </a:r>
            <a:r>
              <a:rPr lang="en-GB" dirty="0"/>
              <a:t>, as suggested by Choi et al (2003) is the idea of biological reductionism, </a:t>
            </a:r>
            <a:r>
              <a:rPr lang="en-GB" dirty="0" smtClean="0"/>
              <a:t>where nicotine </a:t>
            </a:r>
            <a:r>
              <a:rPr lang="en-GB" dirty="0"/>
              <a:t>addiction is reduced to the activity of neurotransmitters. Despite such </a:t>
            </a:r>
            <a:r>
              <a:rPr lang="en-GB" dirty="0" smtClean="0"/>
              <a:t>neurotransmitter activity </a:t>
            </a:r>
            <a:r>
              <a:rPr lang="en-GB" dirty="0"/>
              <a:t>being a biological predisposition or ‘diathesis</a:t>
            </a:r>
            <a:r>
              <a:rPr lang="en-GB" dirty="0" smtClean="0"/>
              <a:t>’ (tendency towards), </a:t>
            </a:r>
            <a:r>
              <a:rPr lang="en-GB" dirty="0"/>
              <a:t>psychosocial risk factors for </a:t>
            </a:r>
            <a:r>
              <a:rPr lang="en-GB" dirty="0" smtClean="0"/>
              <a:t>the development </a:t>
            </a:r>
            <a:r>
              <a:rPr lang="en-GB" dirty="0"/>
              <a:t>of addictions may be more important, such as peer and family influences. </a:t>
            </a:r>
            <a:r>
              <a:rPr lang="en-GB" dirty="0" smtClean="0"/>
              <a:t>This may </a:t>
            </a:r>
            <a:r>
              <a:rPr lang="en-GB" dirty="0"/>
              <a:t>therefore explain the statistic that only 50% of regular smokers develop a </a:t>
            </a:r>
            <a:r>
              <a:rPr lang="en-GB" dirty="0" smtClean="0"/>
              <a:t>nicotine addiction</a:t>
            </a:r>
            <a:r>
              <a:rPr lang="en-GB" dirty="0"/>
              <a:t>, as they may be surrounded by ‘protective’ psychosocial factors e.g. a family </a:t>
            </a:r>
            <a:r>
              <a:rPr lang="en-GB" dirty="0" smtClean="0"/>
              <a:t>with strong </a:t>
            </a:r>
            <a:r>
              <a:rPr lang="en-GB" dirty="0"/>
              <a:t>-anti-smoking’ views.</a:t>
            </a:r>
          </a:p>
          <a:p>
            <a:endParaRPr lang="en-GB" dirty="0"/>
          </a:p>
        </p:txBody>
      </p:sp>
    </p:spTree>
    <p:extLst>
      <p:ext uri="{BB962C8B-B14F-4D97-AF65-F5344CB8AC3E}">
        <p14:creationId xmlns:p14="http://schemas.microsoft.com/office/powerpoint/2010/main" val="34567000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Interactionist approach taking into account:</a:t>
            </a:r>
          </a:p>
          <a:p>
            <a:r>
              <a:rPr lang="en-GB" dirty="0" smtClean="0"/>
              <a:t>Genetics (predisposition)</a:t>
            </a:r>
          </a:p>
          <a:p>
            <a:r>
              <a:rPr lang="en-GB" dirty="0" smtClean="0"/>
              <a:t>Social factors (peer group, family, socio-economic background)</a:t>
            </a:r>
          </a:p>
          <a:p>
            <a:r>
              <a:rPr lang="en-GB" dirty="0" smtClean="0"/>
              <a:t>Neurotransmitters</a:t>
            </a:r>
          </a:p>
          <a:p>
            <a:r>
              <a:rPr lang="en-GB" dirty="0"/>
              <a:t>This may therefore explain the statistic that only 50% of regular smokers develop a nicotine addiction, as they may be surrounded by ‘protective’ psychosocial factors e.g. a family with strong -anti-smoking’ views.</a:t>
            </a:r>
          </a:p>
          <a:p>
            <a:endParaRPr lang="en-GB" dirty="0"/>
          </a:p>
        </p:txBody>
      </p:sp>
    </p:spTree>
    <p:extLst>
      <p:ext uri="{BB962C8B-B14F-4D97-AF65-F5344CB8AC3E}">
        <p14:creationId xmlns:p14="http://schemas.microsoft.com/office/powerpoint/2010/main" val="31671889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Support for the dopamine model of addiction: </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Support for the dopamine model comes from many experimental studies, such as a study into the effects of </a:t>
            </a:r>
            <a:r>
              <a:rPr lang="en-GB" dirty="0" err="1" smtClean="0"/>
              <a:t>ritaline</a:t>
            </a:r>
            <a:r>
              <a:rPr lang="en-GB" dirty="0" smtClean="0"/>
              <a:t> (</a:t>
            </a:r>
            <a:r>
              <a:rPr lang="en-GB" dirty="0" err="1" smtClean="0"/>
              <a:t>Volkow</a:t>
            </a:r>
            <a:r>
              <a:rPr lang="en-GB" dirty="0" smtClean="0"/>
              <a:t>, 2001). </a:t>
            </a:r>
            <a:r>
              <a:rPr lang="en-GB" dirty="0" err="1" smtClean="0"/>
              <a:t>Volkow</a:t>
            </a:r>
            <a:r>
              <a:rPr lang="en-GB" dirty="0" smtClean="0"/>
              <a:t> gave a drug called </a:t>
            </a:r>
            <a:r>
              <a:rPr lang="en-GB" dirty="0" err="1" smtClean="0"/>
              <a:t>ritalin</a:t>
            </a:r>
            <a:r>
              <a:rPr lang="en-GB" dirty="0" smtClean="0"/>
              <a:t> to healthy volunteers and correlate their subjective experience of the drug with the density of dopamine receptors in their mesolimbic dopamine systems. Those that reported pleasurable feelings with </a:t>
            </a:r>
            <a:r>
              <a:rPr lang="en-GB" dirty="0" err="1" smtClean="0"/>
              <a:t>ritalin</a:t>
            </a:r>
            <a:r>
              <a:rPr lang="en-GB" dirty="0" smtClean="0"/>
              <a:t> had fewer dopamine receptors than those that hated its effects. This supports the theory that some people are more vulnerable to the effect of dopamine-releasing drugs than others.</a:t>
            </a:r>
          </a:p>
          <a:p>
            <a:endParaRPr lang="en-GB" dirty="0" smtClean="0"/>
          </a:p>
        </p:txBody>
      </p:sp>
    </p:spTree>
    <p:extLst>
      <p:ext uri="{BB962C8B-B14F-4D97-AF65-F5344CB8AC3E}">
        <p14:creationId xmlns:p14="http://schemas.microsoft.com/office/powerpoint/2010/main" val="27766900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Neurochemical explanations ignore social factors:</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An important point to note is that neurochemical explanations for addiction (e.g. the dopamine model) ignore social and environmental factors that may also contribute to addictive behaviour. However, they can lead to effective treatments for addictions, e.g. replacing cigarettes with nicotine patches.</a:t>
            </a:r>
          </a:p>
          <a:p>
            <a:endParaRPr lang="en-GB" dirty="0" smtClean="0"/>
          </a:p>
        </p:txBody>
      </p:sp>
    </p:spTree>
    <p:extLst>
      <p:ext uri="{BB962C8B-B14F-4D97-AF65-F5344CB8AC3E}">
        <p14:creationId xmlns:p14="http://schemas.microsoft.com/office/powerpoint/2010/main" val="35574109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Implications from animal research: </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Grant et al (1998) found that animals that lost social status also lost dopamine receptors, and offers therefore a possible explanation for social-class based addictions (</a:t>
            </a:r>
            <a:r>
              <a:rPr lang="en-GB" dirty="0" err="1" smtClean="0"/>
              <a:t>e.g</a:t>
            </a:r>
            <a:r>
              <a:rPr lang="en-GB" dirty="0" smtClean="0"/>
              <a:t> smoking in lower socio-economic groups). However, animal studies may not be </a:t>
            </a:r>
            <a:r>
              <a:rPr lang="en-GB" dirty="0" err="1" smtClean="0"/>
              <a:t>generalisable</a:t>
            </a:r>
            <a:r>
              <a:rPr lang="en-GB" dirty="0" smtClean="0"/>
              <a:t> to human addictive behaviour.</a:t>
            </a:r>
          </a:p>
          <a:p>
            <a:endParaRPr lang="en-GB" dirty="0" smtClean="0"/>
          </a:p>
          <a:p>
            <a:endParaRPr lang="en-GB" dirty="0" smtClean="0"/>
          </a:p>
          <a:p>
            <a:endParaRPr lang="en-GB" dirty="0"/>
          </a:p>
        </p:txBody>
      </p:sp>
    </p:spTree>
    <p:extLst>
      <p:ext uri="{BB962C8B-B14F-4D97-AF65-F5344CB8AC3E}">
        <p14:creationId xmlns:p14="http://schemas.microsoft.com/office/powerpoint/2010/main" val="1110860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Inevitability of dopamine sensitivity leading to addiction: </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The dopamine model suggests that reduced dopamine sensitivity, as caused by fewer dopamine receptors, inevitably leads to addictive behaviour. However, there is likely to be a complex interaction between an individual's specific environment and whether or not dopamine sensitivity leads to addiction. A stimulating environment may provide enough dopamine reward to protect people from addiction, whereas a dull or boring environment may not (</a:t>
            </a:r>
            <a:r>
              <a:rPr lang="en-GB" dirty="0" err="1" smtClean="0"/>
              <a:t>Volkow</a:t>
            </a:r>
            <a:r>
              <a:rPr lang="en-GB" dirty="0" smtClean="0"/>
              <a:t>, 2003).</a:t>
            </a:r>
          </a:p>
          <a:p>
            <a:endParaRPr lang="en-GB" dirty="0" smtClean="0"/>
          </a:p>
          <a:p>
            <a:endParaRPr lang="en-GB" dirty="0"/>
          </a:p>
        </p:txBody>
      </p:sp>
    </p:spTree>
    <p:extLst>
      <p:ext uri="{BB962C8B-B14F-4D97-AF65-F5344CB8AC3E}">
        <p14:creationId xmlns:p14="http://schemas.microsoft.com/office/powerpoint/2010/main" val="14560412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Neurochemical explanations are reductionist:</a:t>
            </a:r>
            <a:endParaRPr lang="en-GB" dirty="0"/>
          </a:p>
        </p:txBody>
      </p:sp>
      <p:sp>
        <p:nvSpPr>
          <p:cNvPr id="3" name="Content Placeholder 2"/>
          <p:cNvSpPr>
            <a:spLocks noGrp="1"/>
          </p:cNvSpPr>
          <p:nvPr>
            <p:ph idx="1"/>
          </p:nvPr>
        </p:nvSpPr>
        <p:spPr/>
        <p:txBody>
          <a:bodyPr/>
          <a:lstStyle/>
          <a:p>
            <a:r>
              <a:rPr lang="en-GB" dirty="0" smtClean="0"/>
              <a:t>Neurochemical explanations for addiction reduce addictive behaviour to a simple variance in the structure of the dopamine system, and so ignore social and cognitive factors that can influence addictions. However they can lead to effective treatments, so in this case it is useful to be reductionist.</a:t>
            </a:r>
          </a:p>
          <a:p>
            <a:endParaRPr lang="en-GB" dirty="0"/>
          </a:p>
        </p:txBody>
      </p:sp>
    </p:spTree>
    <p:extLst>
      <p:ext uri="{BB962C8B-B14F-4D97-AF65-F5344CB8AC3E}">
        <p14:creationId xmlns:p14="http://schemas.microsoft.com/office/powerpoint/2010/main" val="35955555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Smoking</a:t>
            </a:r>
            <a:endParaRPr lang="en-GB" dirty="0"/>
          </a:p>
        </p:txBody>
      </p:sp>
      <p:sp>
        <p:nvSpPr>
          <p:cNvPr id="5" name="Subtitle 4"/>
          <p:cNvSpPr>
            <a:spLocks noGrp="1"/>
          </p:cNvSpPr>
          <p:nvPr>
            <p:ph type="subTitle" idx="1"/>
          </p:nvPr>
        </p:nvSpPr>
        <p:spPr/>
        <p:txBody>
          <a:bodyPr/>
          <a:lstStyle/>
          <a:p>
            <a:r>
              <a:rPr lang="en-GB" dirty="0" smtClean="0"/>
              <a:t>Syllabus</a:t>
            </a:r>
          </a:p>
          <a:p>
            <a:r>
              <a:rPr lang="en-GB" dirty="0"/>
              <a:t>learning theory as applied to smoking behaviour including reference to cue reactivity</a:t>
            </a:r>
          </a:p>
        </p:txBody>
      </p:sp>
    </p:spTree>
    <p:extLst>
      <p:ext uri="{BB962C8B-B14F-4D97-AF65-F5344CB8AC3E}">
        <p14:creationId xmlns:p14="http://schemas.microsoft.com/office/powerpoint/2010/main" val="624465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Why do people start smoking?</a:t>
            </a:r>
            <a:endParaRPr lang="en-GB" dirty="0"/>
          </a:p>
        </p:txBody>
      </p:sp>
      <p:sp>
        <p:nvSpPr>
          <p:cNvPr id="3" name="Content Placeholder 2"/>
          <p:cNvSpPr>
            <a:spLocks noGrp="1"/>
          </p:cNvSpPr>
          <p:nvPr>
            <p:ph idx="1"/>
          </p:nvPr>
        </p:nvSpPr>
        <p:spPr/>
        <p:txBody>
          <a:bodyPr>
            <a:normAutofit/>
          </a:bodyPr>
          <a:lstStyle/>
          <a:p>
            <a:pPr marL="0" indent="0">
              <a:buNone/>
            </a:pPr>
            <a:r>
              <a:rPr lang="en-GB" b="1" dirty="0"/>
              <a:t/>
            </a:r>
            <a:br>
              <a:rPr lang="en-GB" b="1" dirty="0"/>
            </a:br>
            <a:r>
              <a:rPr lang="en-GB" dirty="0"/>
              <a:t>Adolescents experiment with smoking for psychosocial reasons such as ‘I’m tough now because I smoke’. Within groups of adolescents smoking is seen as pleasurable and as making individuals more popular. According to Jarvis (2004) smoking is an act of rebellion that is more common in people who come from smoking backgrounds, and is more common in deprived areas. The desire to adopt an image as a ‘smoker’ is sufficient to overcome the unpleasantness of the first few cigarettes, after which physiological addiction (the dopamine system) takes over.</a:t>
            </a:r>
            <a:r>
              <a:rPr lang="en-GB" dirty="0" smtClean="0"/>
              <a:t/>
            </a:r>
            <a:br>
              <a:rPr lang="en-GB" dirty="0" smtClean="0"/>
            </a:br>
            <a:r>
              <a:rPr lang="en-GB" dirty="0" smtClean="0"/>
              <a:t/>
            </a:r>
            <a:br>
              <a:rPr lang="en-GB" dirty="0" smtClean="0"/>
            </a:br>
            <a:endParaRPr lang="en-GB" dirty="0"/>
          </a:p>
        </p:txBody>
      </p:sp>
    </p:spTree>
    <p:extLst>
      <p:ext uri="{BB962C8B-B14F-4D97-AF65-F5344CB8AC3E}">
        <p14:creationId xmlns:p14="http://schemas.microsoft.com/office/powerpoint/2010/main" val="40241567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i="1" dirty="0" smtClean="0"/>
              <a:t>Do people start smoking because their parents do?</a:t>
            </a:r>
            <a:endParaRPr lang="en-GB" dirty="0"/>
          </a:p>
        </p:txBody>
      </p:sp>
      <p:sp>
        <p:nvSpPr>
          <p:cNvPr id="3" name="Content Placeholder 2"/>
          <p:cNvSpPr>
            <a:spLocks noGrp="1"/>
          </p:cNvSpPr>
          <p:nvPr>
            <p:ph idx="1"/>
          </p:nvPr>
        </p:nvSpPr>
        <p:spPr/>
        <p:txBody>
          <a:bodyPr>
            <a:normAutofit/>
          </a:bodyPr>
          <a:lstStyle/>
          <a:p>
            <a:pPr marL="0" indent="0">
              <a:buNone/>
            </a:pPr>
            <a:r>
              <a:rPr lang="en-GB" b="1" i="1" dirty="0" smtClean="0"/>
              <a:t/>
            </a:r>
            <a:br>
              <a:rPr lang="en-GB" b="1" i="1" dirty="0" smtClean="0"/>
            </a:br>
            <a:r>
              <a:rPr lang="en-GB" dirty="0" smtClean="0"/>
              <a:t>There is a link between pregnant mothers smoking and their children becoming smokers themselves. Having a mum who smoked does not cause a greater chance of starting smoking, but it does double the chance of becoming addicted (</a:t>
            </a:r>
            <a:r>
              <a:rPr lang="en-GB" dirty="0" err="1" smtClean="0"/>
              <a:t>Buka</a:t>
            </a:r>
            <a:r>
              <a:rPr lang="en-GB" dirty="0" smtClean="0"/>
              <a:t> et al, 2003).</a:t>
            </a:r>
            <a:br>
              <a:rPr lang="en-GB" dirty="0" smtClean="0"/>
            </a:br>
            <a:r>
              <a:rPr lang="en-GB" dirty="0" smtClean="0"/>
              <a:t/>
            </a:r>
            <a:br>
              <a:rPr lang="en-GB" dirty="0" smtClean="0"/>
            </a:br>
            <a:endParaRPr lang="en-GB" dirty="0"/>
          </a:p>
        </p:txBody>
      </p:sp>
    </p:spTree>
    <p:extLst>
      <p:ext uri="{BB962C8B-B14F-4D97-AF65-F5344CB8AC3E}">
        <p14:creationId xmlns:p14="http://schemas.microsoft.com/office/powerpoint/2010/main" val="8352667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i="1" dirty="0" smtClean="0"/>
              <a:t>The role of self esteem in smoking</a:t>
            </a:r>
            <a:endParaRPr lang="en-GB" dirty="0"/>
          </a:p>
        </p:txBody>
      </p:sp>
      <p:sp>
        <p:nvSpPr>
          <p:cNvPr id="3" name="Content Placeholder 2"/>
          <p:cNvSpPr>
            <a:spLocks noGrp="1"/>
          </p:cNvSpPr>
          <p:nvPr>
            <p:ph idx="1"/>
          </p:nvPr>
        </p:nvSpPr>
        <p:spPr/>
        <p:txBody>
          <a:bodyPr>
            <a:normAutofit/>
          </a:bodyPr>
          <a:lstStyle/>
          <a:p>
            <a:pPr marL="0" indent="0">
              <a:buNone/>
            </a:pPr>
            <a:r>
              <a:rPr lang="en-GB" b="1" i="1" dirty="0" smtClean="0"/>
              <a:t/>
            </a:r>
            <a:br>
              <a:rPr lang="en-GB" b="1" i="1" dirty="0" smtClean="0"/>
            </a:br>
            <a:r>
              <a:rPr lang="en-GB" dirty="0" smtClean="0"/>
              <a:t>Other factors that may start people smoking are low self-esteem (makes people vulnerable to any addictive behaviour), and even using nicotine as an appetite suppressant for weight loss.</a:t>
            </a:r>
            <a:br>
              <a:rPr lang="en-GB" dirty="0" smtClean="0"/>
            </a:br>
            <a:r>
              <a:rPr lang="en-GB" dirty="0" smtClean="0"/>
              <a:t/>
            </a:r>
            <a:br>
              <a:rPr lang="en-GB" dirty="0" smtClean="0"/>
            </a:br>
            <a:endParaRPr lang="en-GB" dirty="0"/>
          </a:p>
        </p:txBody>
      </p:sp>
    </p:spTree>
    <p:extLst>
      <p:ext uri="{BB962C8B-B14F-4D97-AF65-F5344CB8AC3E}">
        <p14:creationId xmlns:p14="http://schemas.microsoft.com/office/powerpoint/2010/main" val="33140363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Physical and psychological effects of nicotine</a:t>
            </a:r>
            <a:endParaRPr lang="en-GB" dirty="0"/>
          </a:p>
        </p:txBody>
      </p:sp>
      <p:sp>
        <p:nvSpPr>
          <p:cNvPr id="3" name="Content Placeholder 2"/>
          <p:cNvSpPr>
            <a:spLocks noGrp="1"/>
          </p:cNvSpPr>
          <p:nvPr>
            <p:ph idx="1"/>
          </p:nvPr>
        </p:nvSpPr>
        <p:spPr/>
        <p:txBody>
          <a:bodyPr/>
          <a:lstStyle/>
          <a:p>
            <a:pPr marL="0" indent="0">
              <a:buNone/>
            </a:pPr>
            <a:r>
              <a:rPr lang="en-GB" b="1" dirty="0" smtClean="0"/>
              <a:t/>
            </a:r>
            <a:br>
              <a:rPr lang="en-GB" b="1" dirty="0" smtClean="0"/>
            </a:br>
            <a:r>
              <a:rPr lang="en-GB" dirty="0" err="1" smtClean="0"/>
              <a:t>Nicotine</a:t>
            </a:r>
            <a:r>
              <a:rPr lang="en-GB" dirty="0" smtClean="0"/>
              <a:t> causes dopamine to be released in the brain which creates temporary feelings of pleasure for the smoker. The feelings of pleasure only last a short time (a few hours at most) before being replaced with withdrawal symptoms (e.g. loss of concentration, low mood, anxiety) that can only be relieved by having another cigarette.</a:t>
            </a:r>
            <a:br>
              <a:rPr lang="en-GB" dirty="0" smtClean="0"/>
            </a:br>
            <a:r>
              <a:rPr lang="en-GB" dirty="0" smtClean="0"/>
              <a:t/>
            </a:r>
            <a:br>
              <a:rPr lang="en-GB" dirty="0" smtClean="0"/>
            </a:br>
            <a:endParaRPr lang="en-GB" dirty="0" smtClean="0"/>
          </a:p>
          <a:p>
            <a:endParaRPr lang="en-GB" dirty="0" smtClean="0"/>
          </a:p>
          <a:p>
            <a:endParaRPr lang="en-GB" dirty="0"/>
          </a:p>
        </p:txBody>
      </p:sp>
    </p:spTree>
    <p:extLst>
      <p:ext uri="{BB962C8B-B14F-4D97-AF65-F5344CB8AC3E}">
        <p14:creationId xmlns:p14="http://schemas.microsoft.com/office/powerpoint/2010/main" val="6269274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Socioeconomic status and nicotine addiction</a:t>
            </a:r>
            <a:endParaRPr lang="en-GB" dirty="0"/>
          </a:p>
        </p:txBody>
      </p:sp>
      <p:sp>
        <p:nvSpPr>
          <p:cNvPr id="3" name="Content Placeholder 2"/>
          <p:cNvSpPr>
            <a:spLocks noGrp="1"/>
          </p:cNvSpPr>
          <p:nvPr>
            <p:ph idx="1"/>
          </p:nvPr>
        </p:nvSpPr>
        <p:spPr/>
        <p:txBody>
          <a:bodyPr/>
          <a:lstStyle/>
          <a:p>
            <a:pPr marL="0" indent="0">
              <a:buNone/>
            </a:pPr>
            <a:r>
              <a:rPr lang="en-GB" b="1" dirty="0" smtClean="0"/>
              <a:t/>
            </a:r>
            <a:br>
              <a:rPr lang="en-GB" b="1" dirty="0" smtClean="0"/>
            </a:br>
            <a:r>
              <a:rPr lang="en-GB" dirty="0" err="1" smtClean="0"/>
              <a:t>Fidler</a:t>
            </a:r>
            <a:r>
              <a:rPr lang="en-GB" dirty="0" smtClean="0"/>
              <a:t> at al (2008) found a strong link between low socioeconomic status and smoking – i.e. smoking is more prevalent among poorer people.</a:t>
            </a:r>
          </a:p>
          <a:p>
            <a:endParaRPr lang="en-GB" dirty="0"/>
          </a:p>
        </p:txBody>
      </p:sp>
    </p:spTree>
    <p:extLst>
      <p:ext uri="{BB962C8B-B14F-4D97-AF65-F5344CB8AC3E}">
        <p14:creationId xmlns:p14="http://schemas.microsoft.com/office/powerpoint/2010/main" val="9501484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Commentary (evaluation) for smoking addiction</a:t>
            </a:r>
            <a:endParaRPr lang="en-GB" dirty="0"/>
          </a:p>
        </p:txBody>
      </p:sp>
      <p:sp>
        <p:nvSpPr>
          <p:cNvPr id="3" name="Content Placeholder 2"/>
          <p:cNvSpPr>
            <a:spLocks noGrp="1"/>
          </p:cNvSpPr>
          <p:nvPr>
            <p:ph idx="1"/>
          </p:nvPr>
        </p:nvSpPr>
        <p:spPr/>
        <p:txBody>
          <a:bodyPr>
            <a:normAutofit/>
          </a:bodyPr>
          <a:lstStyle/>
          <a:p>
            <a:pPr marL="0" indent="0">
              <a:buNone/>
            </a:pPr>
            <a:r>
              <a:rPr lang="en-GB" b="1" dirty="0"/>
              <a:t/>
            </a:r>
            <a:br>
              <a:rPr lang="en-GB" b="1" dirty="0"/>
            </a:br>
            <a:r>
              <a:rPr lang="en-GB" dirty="0" smtClean="0"/>
              <a:t/>
            </a:r>
            <a:br>
              <a:rPr lang="en-GB" dirty="0" smtClean="0"/>
            </a:br>
            <a:endParaRPr lang="en-GB" dirty="0"/>
          </a:p>
        </p:txBody>
      </p:sp>
      <p:pic>
        <p:nvPicPr>
          <p:cNvPr id="4" name="Picture 3"/>
          <p:cNvPicPr>
            <a:picLocks noChangeAspect="1"/>
          </p:cNvPicPr>
          <p:nvPr/>
        </p:nvPicPr>
        <p:blipFill rotWithShape="1">
          <a:blip r:embed="rId2"/>
          <a:srcRect t="2741"/>
          <a:stretch/>
        </p:blipFill>
        <p:spPr>
          <a:xfrm>
            <a:off x="4838700" y="1184564"/>
            <a:ext cx="4800600" cy="5558342"/>
          </a:xfrm>
          <a:prstGeom prst="rect">
            <a:avLst/>
          </a:prstGeom>
        </p:spPr>
      </p:pic>
    </p:spTree>
    <p:extLst>
      <p:ext uri="{BB962C8B-B14F-4D97-AF65-F5344CB8AC3E}">
        <p14:creationId xmlns:p14="http://schemas.microsoft.com/office/powerpoint/2010/main" val="22027557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Smoking and popularity</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The idea that adolescents start smoking in order to be more popular is supported by </a:t>
            </a:r>
            <a:r>
              <a:rPr lang="en-GB" dirty="0" err="1" smtClean="0"/>
              <a:t>Mayeux</a:t>
            </a:r>
            <a:r>
              <a:rPr lang="en-GB" dirty="0" smtClean="0"/>
              <a:t> et al (2008) who found a positive link between smoking at age 16 and popularity at age 18, however this was only true for boys. Therefore adolescents start smoking to make themselves popular, which is the opposite to many other addictive behaviours (such as sex and drinking) that seem to be more likely among teenagers who are already popular. In other words, an adolescent may start smoking in order to fit in with his or her peers; but adolescents who are already popular may indulge in other addictive behaviours such as drinking or sex.</a:t>
            </a:r>
            <a:br>
              <a:rPr lang="en-GB" dirty="0" smtClean="0"/>
            </a:br>
            <a:r>
              <a:rPr lang="en-GB" dirty="0" smtClean="0"/>
              <a:t/>
            </a:r>
            <a:br>
              <a:rPr lang="en-GB" dirty="0" smtClean="0"/>
            </a:br>
            <a:endParaRPr lang="en-GB" dirty="0"/>
          </a:p>
        </p:txBody>
      </p:sp>
    </p:spTree>
    <p:extLst>
      <p:ext uri="{BB962C8B-B14F-4D97-AF65-F5344CB8AC3E}">
        <p14:creationId xmlns:p14="http://schemas.microsoft.com/office/powerpoint/2010/main" val="15358003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Physiological and psychological effects of nicotine</a:t>
            </a:r>
            <a:endParaRPr lang="en-GB" dirty="0"/>
          </a:p>
        </p:txBody>
      </p:sp>
      <p:sp>
        <p:nvSpPr>
          <p:cNvPr id="3" name="Content Placeholder 2"/>
          <p:cNvSpPr>
            <a:spLocks noGrp="1"/>
          </p:cNvSpPr>
          <p:nvPr>
            <p:ph idx="1"/>
          </p:nvPr>
        </p:nvSpPr>
        <p:spPr/>
        <p:txBody>
          <a:bodyPr>
            <a:normAutofit/>
          </a:bodyPr>
          <a:lstStyle/>
          <a:p>
            <a:pPr marL="0" indent="0">
              <a:buNone/>
            </a:pPr>
            <a:r>
              <a:rPr lang="en-GB" b="1" dirty="0" smtClean="0"/>
              <a:t/>
            </a:r>
            <a:br>
              <a:rPr lang="en-GB" b="1" dirty="0" smtClean="0"/>
            </a:br>
            <a:r>
              <a:rPr lang="en-GB" dirty="0" smtClean="0"/>
              <a:t>Khaled et al (2009) found there may be permanent changes to brain chemistry that directly affects mood. Smokers had higher rates of depression than people who had never smoked, and smokers wanting to quit had the highest rate of depression. A problem with this study is cause and effect – do smokers smoke because they are depressed (i.e. self-medication), or does smoking cause depression?</a:t>
            </a:r>
            <a:br>
              <a:rPr lang="en-GB" dirty="0" smtClean="0"/>
            </a:br>
            <a:r>
              <a:rPr lang="en-GB" dirty="0" smtClean="0"/>
              <a:t/>
            </a:r>
            <a:br>
              <a:rPr lang="en-GB" dirty="0" smtClean="0"/>
            </a:br>
            <a:endParaRPr lang="en-GB" dirty="0"/>
          </a:p>
        </p:txBody>
      </p:sp>
    </p:spTree>
    <p:extLst>
      <p:ext uri="{BB962C8B-B14F-4D97-AF65-F5344CB8AC3E}">
        <p14:creationId xmlns:p14="http://schemas.microsoft.com/office/powerpoint/2010/main" val="10824730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Socioeconomic status and nicotine addiction</a:t>
            </a:r>
            <a:endParaRPr lang="en-GB" dirty="0"/>
          </a:p>
        </p:txBody>
      </p:sp>
      <p:sp>
        <p:nvSpPr>
          <p:cNvPr id="3" name="Content Placeholder 2"/>
          <p:cNvSpPr>
            <a:spLocks noGrp="1"/>
          </p:cNvSpPr>
          <p:nvPr>
            <p:ph idx="1"/>
          </p:nvPr>
        </p:nvSpPr>
        <p:spPr/>
        <p:txBody>
          <a:bodyPr/>
          <a:lstStyle/>
          <a:p>
            <a:pPr marL="0" indent="0">
              <a:buNone/>
            </a:pPr>
            <a:r>
              <a:rPr lang="en-GB" b="1" dirty="0" smtClean="0"/>
              <a:t/>
            </a:r>
            <a:br>
              <a:rPr lang="en-GB" b="1" dirty="0" smtClean="0"/>
            </a:br>
            <a:r>
              <a:rPr lang="en-GB" dirty="0" err="1" smtClean="0"/>
              <a:t>Pertti-Watel</a:t>
            </a:r>
            <a:r>
              <a:rPr lang="en-GB" dirty="0" smtClean="0"/>
              <a:t> et al (2009) found a link between poor housing conditions, low socio-economic status, and smoking. They suggested that improving smokers’ living conditions would be more successful at reducing smoking than other types of intervention.</a:t>
            </a:r>
          </a:p>
          <a:p>
            <a:endParaRPr lang="en-GB" dirty="0" smtClean="0"/>
          </a:p>
          <a:p>
            <a:endParaRPr lang="en-GB" dirty="0"/>
          </a:p>
        </p:txBody>
      </p:sp>
    </p:spTree>
    <p:extLst>
      <p:ext uri="{BB962C8B-B14F-4D97-AF65-F5344CB8AC3E}">
        <p14:creationId xmlns:p14="http://schemas.microsoft.com/office/powerpoint/2010/main" val="97929056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688758"/>
          </a:xfrm>
        </p:spPr>
        <p:txBody>
          <a:bodyPr>
            <a:normAutofit fontScale="90000"/>
          </a:bodyPr>
          <a:lstStyle/>
          <a:p>
            <a:r>
              <a:rPr lang="en-GB" dirty="0"/>
              <a:t>Syllabus</a:t>
            </a:r>
            <a:br>
              <a:rPr lang="en-GB" dirty="0"/>
            </a:br>
            <a:r>
              <a:rPr lang="en-GB" dirty="0"/>
              <a:t>learning theory as applied to smoking behaviour including reference to cue reactivity</a:t>
            </a:r>
            <a:br>
              <a:rPr lang="en-GB" dirty="0"/>
            </a:br>
            <a:endParaRPr lang="en-GB" dirty="0"/>
          </a:p>
        </p:txBody>
      </p:sp>
      <p:sp>
        <p:nvSpPr>
          <p:cNvPr id="3" name="Content Placeholder 2"/>
          <p:cNvSpPr>
            <a:spLocks noGrp="1"/>
          </p:cNvSpPr>
          <p:nvPr>
            <p:ph idx="1"/>
          </p:nvPr>
        </p:nvSpPr>
        <p:spPr>
          <a:xfrm>
            <a:off x="838200" y="2377439"/>
            <a:ext cx="10515600" cy="3799523"/>
          </a:xfrm>
        </p:spPr>
        <p:txBody>
          <a:bodyPr/>
          <a:lstStyle/>
          <a:p>
            <a:r>
              <a:rPr lang="en-GB" dirty="0" smtClean="0"/>
              <a:t>I reckon you could do this without being taught.</a:t>
            </a:r>
            <a:endParaRPr lang="en-GB" dirty="0"/>
          </a:p>
        </p:txBody>
      </p:sp>
      <p:sp>
        <p:nvSpPr>
          <p:cNvPr id="4" name="Subtitle 4"/>
          <p:cNvSpPr txBox="1">
            <a:spLocks/>
          </p:cNvSpPr>
          <p:nvPr/>
        </p:nvSpPr>
        <p:spPr>
          <a:xfrm>
            <a:off x="1172307" y="1690688"/>
            <a:ext cx="9144000"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Tree>
    <p:extLst>
      <p:ext uri="{BB962C8B-B14F-4D97-AF65-F5344CB8AC3E}">
        <p14:creationId xmlns:p14="http://schemas.microsoft.com/office/powerpoint/2010/main" val="19915045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Have a go</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389676139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SLT</a:t>
            </a:r>
            <a:endParaRPr lang="en-GB" dirty="0"/>
          </a:p>
        </p:txBody>
      </p:sp>
      <p:sp>
        <p:nvSpPr>
          <p:cNvPr id="3" name="Content Placeholder 2"/>
          <p:cNvSpPr>
            <a:spLocks noGrp="1"/>
          </p:cNvSpPr>
          <p:nvPr>
            <p:ph idx="1"/>
          </p:nvPr>
        </p:nvSpPr>
        <p:spPr/>
        <p:txBody>
          <a:bodyPr/>
          <a:lstStyle/>
          <a:p>
            <a:pPr marL="0" indent="0">
              <a:buNone/>
            </a:pPr>
            <a:r>
              <a:rPr lang="en-GB" dirty="0"/>
              <a:t>Psychologists have suggested that nicotine addictions can be explained using social </a:t>
            </a:r>
            <a:r>
              <a:rPr lang="en-GB" dirty="0" smtClean="0"/>
              <a:t>learning theory</a:t>
            </a:r>
            <a:r>
              <a:rPr lang="en-GB" dirty="0"/>
              <a:t>: it is a learned behaviour, and can be acquired through both classical and </a:t>
            </a:r>
            <a:r>
              <a:rPr lang="en-GB" dirty="0" smtClean="0"/>
              <a:t>operant conditioning</a:t>
            </a:r>
            <a:r>
              <a:rPr lang="en-GB" dirty="0"/>
              <a:t>. A key feature of operant conditioning would be reinforcement, both negative </a:t>
            </a:r>
            <a:r>
              <a:rPr lang="en-GB" dirty="0" smtClean="0"/>
              <a:t>and positive</a:t>
            </a:r>
            <a:r>
              <a:rPr lang="en-GB" dirty="0"/>
              <a:t>. This increases the likelihood of a certain behaviour being repeated.</a:t>
            </a:r>
          </a:p>
        </p:txBody>
      </p:sp>
    </p:spTree>
    <p:extLst>
      <p:ext uri="{BB962C8B-B14F-4D97-AF65-F5344CB8AC3E}">
        <p14:creationId xmlns:p14="http://schemas.microsoft.com/office/powerpoint/2010/main" val="16548607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Operant Conditioning</a:t>
            </a:r>
            <a:endParaRPr lang="en-GB" dirty="0"/>
          </a:p>
        </p:txBody>
      </p:sp>
      <p:sp>
        <p:nvSpPr>
          <p:cNvPr id="3" name="Content Placeholder 2"/>
          <p:cNvSpPr>
            <a:spLocks noGrp="1"/>
          </p:cNvSpPr>
          <p:nvPr>
            <p:ph idx="1"/>
          </p:nvPr>
        </p:nvSpPr>
        <p:spPr/>
        <p:txBody>
          <a:bodyPr/>
          <a:lstStyle/>
          <a:p>
            <a:pPr marL="0" indent="0">
              <a:buNone/>
            </a:pPr>
            <a:r>
              <a:rPr lang="en-GB" dirty="0"/>
              <a:t>Positive reinforcement suggests that we carry out certain behaviours because we are </a:t>
            </a:r>
            <a:r>
              <a:rPr lang="en-GB" dirty="0" smtClean="0"/>
              <a:t>motivated by </a:t>
            </a:r>
            <a:r>
              <a:rPr lang="en-GB" dirty="0"/>
              <a:t>the consequent rewards. Smoking can be positively reinforced by the reward of the </a:t>
            </a:r>
            <a:r>
              <a:rPr lang="en-GB" dirty="0" smtClean="0"/>
              <a:t>euphoric feelings </a:t>
            </a:r>
            <a:r>
              <a:rPr lang="en-GB" dirty="0"/>
              <a:t>of nicotine stimulating the dopaminergic mesolimbic system, increasing the </a:t>
            </a:r>
            <a:r>
              <a:rPr lang="en-GB" dirty="0" smtClean="0"/>
              <a:t>likelihood that </a:t>
            </a:r>
            <a:r>
              <a:rPr lang="en-GB" dirty="0"/>
              <a:t>we will smoke again to achieve the same reward.</a:t>
            </a:r>
          </a:p>
        </p:txBody>
      </p:sp>
    </p:spTree>
    <p:extLst>
      <p:ext uri="{BB962C8B-B14F-4D97-AF65-F5344CB8AC3E}">
        <p14:creationId xmlns:p14="http://schemas.microsoft.com/office/powerpoint/2010/main" val="326315067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pPr marL="0" indent="0">
              <a:buNone/>
            </a:pPr>
            <a:r>
              <a:rPr lang="en-GB" dirty="0"/>
              <a:t>Negative reinforcement suggests that we carry out certain behaviours because we want </a:t>
            </a:r>
            <a:r>
              <a:rPr lang="en-GB" dirty="0" smtClean="0"/>
              <a:t>to avoid </a:t>
            </a:r>
            <a:r>
              <a:rPr lang="en-GB" dirty="0"/>
              <a:t>unpleasant consequences. Smoking can be negatively reinforced by avoiding </a:t>
            </a:r>
            <a:r>
              <a:rPr lang="en-GB" dirty="0" smtClean="0"/>
              <a:t>unpleasant withdrawal </a:t>
            </a:r>
            <a:r>
              <a:rPr lang="en-GB" dirty="0"/>
              <a:t>symptoms, through progressively increasing nicotine intake and therefore </a:t>
            </a:r>
            <a:r>
              <a:rPr lang="en-GB" dirty="0" smtClean="0"/>
              <a:t>prolonging the </a:t>
            </a:r>
            <a:r>
              <a:rPr lang="en-GB" dirty="0"/>
              <a:t>period of desensitisation or deregulation of nicotinic </a:t>
            </a:r>
            <a:r>
              <a:rPr lang="en-GB" dirty="0" smtClean="0"/>
              <a:t>receptors.</a:t>
            </a:r>
            <a:endParaRPr lang="en-GB" dirty="0"/>
          </a:p>
        </p:txBody>
      </p:sp>
    </p:spTree>
    <p:extLst>
      <p:ext uri="{BB962C8B-B14F-4D97-AF65-F5344CB8AC3E}">
        <p14:creationId xmlns:p14="http://schemas.microsoft.com/office/powerpoint/2010/main" val="144650095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r>
              <a:rPr lang="en-GB" dirty="0"/>
              <a:t>Cue reactivity suggests that there are certain environmental cues, such as attending parties </a:t>
            </a:r>
            <a:r>
              <a:rPr lang="en-GB" dirty="0" smtClean="0"/>
              <a:t>or social </a:t>
            </a:r>
            <a:r>
              <a:rPr lang="en-GB" dirty="0"/>
              <a:t>gatherings, which increase the likelihood of engaging in addictive behaviours, such </a:t>
            </a:r>
            <a:r>
              <a:rPr lang="en-GB" dirty="0" smtClean="0"/>
              <a:t>as smoking</a:t>
            </a:r>
            <a:r>
              <a:rPr lang="en-GB" dirty="0"/>
              <a:t>. These environments contain both primary </a:t>
            </a:r>
            <a:r>
              <a:rPr lang="en-GB" dirty="0" err="1"/>
              <a:t>reinforcers</a:t>
            </a:r>
            <a:r>
              <a:rPr lang="en-GB" dirty="0"/>
              <a:t> (the pleasurable effects </a:t>
            </a:r>
            <a:r>
              <a:rPr lang="en-GB" dirty="0" smtClean="0"/>
              <a:t>of smoking</a:t>
            </a:r>
            <a:r>
              <a:rPr lang="en-GB" dirty="0"/>
              <a:t>) and secondary </a:t>
            </a:r>
            <a:r>
              <a:rPr lang="en-GB" dirty="0" err="1"/>
              <a:t>reinforcers</a:t>
            </a:r>
            <a:r>
              <a:rPr lang="en-GB" dirty="0"/>
              <a:t> which coincide with the benefits of smoking (such as </a:t>
            </a:r>
            <a:r>
              <a:rPr lang="en-GB" dirty="0" smtClean="0"/>
              <a:t>the smell </a:t>
            </a:r>
            <a:r>
              <a:rPr lang="en-GB" dirty="0"/>
              <a:t>of cigars, the cardboard feel of the packet and the neat arrangement of cigarettes).</a:t>
            </a:r>
          </a:p>
          <a:p>
            <a:r>
              <a:rPr lang="en-GB" dirty="0"/>
              <a:t>Primary and secondary </a:t>
            </a:r>
            <a:r>
              <a:rPr lang="en-GB" dirty="0" err="1"/>
              <a:t>reinforcers</a:t>
            </a:r>
            <a:r>
              <a:rPr lang="en-GB" dirty="0"/>
              <a:t> work together, through the process of cue reactivity (</a:t>
            </a:r>
            <a:r>
              <a:rPr lang="en-GB" dirty="0" smtClean="0"/>
              <a:t>made up </a:t>
            </a:r>
            <a:r>
              <a:rPr lang="en-GB" dirty="0"/>
              <a:t>of behavioural responses, physiological responses and our own personal attitudes </a:t>
            </a:r>
            <a:r>
              <a:rPr lang="en-GB" dirty="0" smtClean="0"/>
              <a:t>towards smoking</a:t>
            </a:r>
            <a:r>
              <a:rPr lang="en-GB" dirty="0"/>
              <a:t>) to reinforce and maintain excessive smoking habits.</a:t>
            </a:r>
          </a:p>
        </p:txBody>
      </p:sp>
    </p:spTree>
    <p:extLst>
      <p:ext uri="{BB962C8B-B14F-4D97-AF65-F5344CB8AC3E}">
        <p14:creationId xmlns:p14="http://schemas.microsoft.com/office/powerpoint/2010/main" val="214992819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On the positive</a:t>
            </a:r>
            <a:endParaRPr lang="en-GB" dirty="0"/>
          </a:p>
        </p:txBody>
      </p:sp>
      <p:sp>
        <p:nvSpPr>
          <p:cNvPr id="3" name="Content Placeholder 2"/>
          <p:cNvSpPr>
            <a:spLocks noGrp="1"/>
          </p:cNvSpPr>
          <p:nvPr>
            <p:ph idx="1"/>
          </p:nvPr>
        </p:nvSpPr>
        <p:spPr/>
        <p:txBody>
          <a:bodyPr>
            <a:normAutofit/>
          </a:bodyPr>
          <a:lstStyle/>
          <a:p>
            <a:pPr marL="0" indent="0">
              <a:buNone/>
            </a:pPr>
            <a:r>
              <a:rPr lang="en-GB" dirty="0"/>
              <a:t>Learning theory is able to explain gender differences in smoking, as suggested by Carpenter </a:t>
            </a:r>
            <a:r>
              <a:rPr lang="en-GB" dirty="0" smtClean="0"/>
              <a:t>et al </a:t>
            </a:r>
            <a:r>
              <a:rPr lang="en-GB" dirty="0"/>
              <a:t>(2014). Women are less likely to give up smoking and more likely to relapse, which may </a:t>
            </a:r>
            <a:r>
              <a:rPr lang="en-GB" dirty="0" smtClean="0"/>
              <a:t>be due </a:t>
            </a:r>
            <a:r>
              <a:rPr lang="en-GB" dirty="0"/>
              <a:t>to their poor self-efficacy i.e. not believing that they are able to give up smoking. This </a:t>
            </a:r>
            <a:r>
              <a:rPr lang="en-GB" dirty="0" smtClean="0"/>
              <a:t>may also </a:t>
            </a:r>
            <a:r>
              <a:rPr lang="en-GB" dirty="0"/>
              <a:t>be due to women potentially being more social than men, being engaged in more </a:t>
            </a:r>
            <a:r>
              <a:rPr lang="en-GB" dirty="0" smtClean="0"/>
              <a:t>social events </a:t>
            </a:r>
            <a:r>
              <a:rPr lang="en-GB" dirty="0"/>
              <a:t>and caring about interpersonal relationships, all of which could increase their </a:t>
            </a:r>
            <a:r>
              <a:rPr lang="en-GB" dirty="0" smtClean="0"/>
              <a:t>sensitivity to </a:t>
            </a:r>
            <a:r>
              <a:rPr lang="en-GB" dirty="0"/>
              <a:t>cues which trigger smoking, and thus more easily lead to an addiction through </a:t>
            </a:r>
            <a:r>
              <a:rPr lang="en-GB" dirty="0" smtClean="0"/>
              <a:t>the mechanism </a:t>
            </a:r>
            <a:r>
              <a:rPr lang="en-GB" dirty="0"/>
              <a:t>of cue reactivity.</a:t>
            </a:r>
          </a:p>
        </p:txBody>
      </p:sp>
    </p:spTree>
    <p:extLst>
      <p:ext uri="{BB962C8B-B14F-4D97-AF65-F5344CB8AC3E}">
        <p14:creationId xmlns:p14="http://schemas.microsoft.com/office/powerpoint/2010/main" val="45318813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pPr marL="0" indent="0">
              <a:buNone/>
            </a:pPr>
            <a:r>
              <a:rPr lang="en-GB" dirty="0"/>
              <a:t>The use of learning theory as an explanation for nicotine addiction has particularly useful </a:t>
            </a:r>
            <a:r>
              <a:rPr lang="en-GB" dirty="0" smtClean="0"/>
              <a:t>real life applications </a:t>
            </a:r>
            <a:r>
              <a:rPr lang="en-GB" dirty="0"/>
              <a:t>because aversion therapy and covert sensitisation is based upon these </a:t>
            </a:r>
            <a:r>
              <a:rPr lang="en-GB" dirty="0" smtClean="0"/>
              <a:t>same principles</a:t>
            </a:r>
            <a:r>
              <a:rPr lang="en-GB" dirty="0"/>
              <a:t>. For example, Smith (1988) found that aversion therapy using electric </a:t>
            </a:r>
            <a:r>
              <a:rPr lang="en-GB" dirty="0" smtClean="0"/>
              <a:t>shocks produced </a:t>
            </a:r>
            <a:r>
              <a:rPr lang="en-GB" dirty="0"/>
              <a:t>nicotine addiction recovery rates that were at least 32% higher compared to </a:t>
            </a:r>
            <a:r>
              <a:rPr lang="en-GB" dirty="0" smtClean="0"/>
              <a:t>people who </a:t>
            </a:r>
            <a:r>
              <a:rPr lang="en-GB" dirty="0"/>
              <a:t>had simply decided to stop smoking. Therefore, an improved understanding of </a:t>
            </a:r>
            <a:r>
              <a:rPr lang="en-GB" dirty="0" smtClean="0"/>
              <a:t>learning theory </a:t>
            </a:r>
            <a:r>
              <a:rPr lang="en-GB" dirty="0"/>
              <a:t>as an explanation for nicotine addiction may serve as </a:t>
            </a:r>
            <a:r>
              <a:rPr lang="en-GB" dirty="0" smtClean="0"/>
              <a:t>economical </a:t>
            </a:r>
            <a:r>
              <a:rPr lang="en-GB" dirty="0"/>
              <a:t>implication </a:t>
            </a:r>
            <a:r>
              <a:rPr lang="en-GB" dirty="0" smtClean="0"/>
              <a:t>of psychological </a:t>
            </a:r>
            <a:r>
              <a:rPr lang="en-GB" dirty="0"/>
              <a:t>research, where improved NHS and public health service guidelines for </a:t>
            </a:r>
            <a:r>
              <a:rPr lang="en-GB" dirty="0" smtClean="0"/>
              <a:t>the treatment </a:t>
            </a:r>
            <a:r>
              <a:rPr lang="en-GB" dirty="0"/>
              <a:t>of such a common addiction could be beneficial for sufferers.</a:t>
            </a:r>
          </a:p>
        </p:txBody>
      </p:sp>
    </p:spTree>
    <p:extLst>
      <p:ext uri="{BB962C8B-B14F-4D97-AF65-F5344CB8AC3E}">
        <p14:creationId xmlns:p14="http://schemas.microsoft.com/office/powerpoint/2010/main" val="7593280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Negatives</a:t>
            </a:r>
            <a:endParaRPr lang="en-GB" dirty="0"/>
          </a:p>
        </p:txBody>
      </p:sp>
      <p:sp>
        <p:nvSpPr>
          <p:cNvPr id="3" name="Content Placeholder 2"/>
          <p:cNvSpPr>
            <a:spLocks noGrp="1"/>
          </p:cNvSpPr>
          <p:nvPr>
            <p:ph idx="1"/>
          </p:nvPr>
        </p:nvSpPr>
        <p:spPr/>
        <p:txBody>
          <a:bodyPr/>
          <a:lstStyle/>
          <a:p>
            <a:r>
              <a:rPr lang="en-GB" dirty="0" smtClean="0"/>
              <a:t>Biological approach.</a:t>
            </a:r>
          </a:p>
          <a:p>
            <a:endParaRPr lang="en-GB" dirty="0"/>
          </a:p>
          <a:p>
            <a:r>
              <a:rPr lang="en-GB" dirty="0" smtClean="0"/>
              <a:t>Discussion Interactionist approach.</a:t>
            </a:r>
            <a:endParaRPr lang="en-GB" dirty="0"/>
          </a:p>
        </p:txBody>
      </p:sp>
    </p:spTree>
    <p:extLst>
      <p:ext uri="{BB962C8B-B14F-4D97-AF65-F5344CB8AC3E}">
        <p14:creationId xmlns:p14="http://schemas.microsoft.com/office/powerpoint/2010/main" val="113365446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637</TotalTime>
  <Words>2187</Words>
  <Application>Microsoft Office PowerPoint</Application>
  <PresentationFormat>Widescreen</PresentationFormat>
  <Paragraphs>94</Paragraphs>
  <Slides>40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Arial</vt:lpstr>
      <vt:lpstr>Calibri</vt:lpstr>
      <vt:lpstr>Calibri Light</vt:lpstr>
      <vt:lpstr>Office Theme</vt:lpstr>
      <vt:lpstr>Explanations for nicotine addiction</vt:lpstr>
      <vt:lpstr>The dopamine (or disease) model of addiction</vt:lpstr>
      <vt:lpstr>Initiation of addictive behaviour:</vt:lpstr>
      <vt:lpstr>Notes</vt:lpstr>
      <vt:lpstr>Maintenance of addictive behaviour:</vt:lpstr>
      <vt:lpstr>Notes</vt:lpstr>
      <vt:lpstr>Relapse of addictive behaviour:</vt:lpstr>
      <vt:lpstr>Notes</vt:lpstr>
      <vt:lpstr>PowerPoint Presentation</vt:lpstr>
      <vt:lpstr>PowerPoint Presentation</vt:lpstr>
      <vt:lpstr>PowerPoint Presentation</vt:lpstr>
      <vt:lpstr>Notes</vt:lpstr>
      <vt:lpstr>But</vt:lpstr>
      <vt:lpstr>Notes</vt:lpstr>
      <vt:lpstr>Better</vt:lpstr>
      <vt:lpstr>PowerPoint Presentation</vt:lpstr>
      <vt:lpstr>Support for the dopamine model of addiction: </vt:lpstr>
      <vt:lpstr>Neurochemical explanations ignore social factors:</vt:lpstr>
      <vt:lpstr>Implications from animal research: </vt:lpstr>
      <vt:lpstr>Inevitability of dopamine sensitivity leading to addiction: </vt:lpstr>
      <vt:lpstr>Neurochemical explanations are reductionist:</vt:lpstr>
      <vt:lpstr>Smoking</vt:lpstr>
      <vt:lpstr>Why do people start smoking?</vt:lpstr>
      <vt:lpstr>Do people start smoking because their parents do?</vt:lpstr>
      <vt:lpstr>The role of self esteem in smoking</vt:lpstr>
      <vt:lpstr>Physical and psychological effects of nicotine</vt:lpstr>
      <vt:lpstr>Socioeconomic status and nicotine addiction</vt:lpstr>
      <vt:lpstr>Commentary (evaluation) for smoking addiction</vt:lpstr>
      <vt:lpstr>Smoking and popularity</vt:lpstr>
      <vt:lpstr>Physiological and psychological effects of nicotine</vt:lpstr>
      <vt:lpstr>Socioeconomic status and nicotine addiction</vt:lpstr>
      <vt:lpstr>Syllabus learning theory as applied to smoking behaviour including reference to cue reactivity </vt:lpstr>
      <vt:lpstr>Have a go</vt:lpstr>
      <vt:lpstr>SLT</vt:lpstr>
      <vt:lpstr>Operant Conditioning</vt:lpstr>
      <vt:lpstr>PowerPoint Presentation</vt:lpstr>
      <vt:lpstr>PowerPoint Presentation</vt:lpstr>
      <vt:lpstr>On the positive</vt:lpstr>
      <vt:lpstr>PowerPoint Presentation</vt:lpstr>
      <vt:lpstr>Negatives</vt:lpstr>
    </vt:vector>
  </TitlesOfParts>
  <Company>Mount Kelly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Explanations for nicotine addiction</dc:title>
  <dc:creator>Stanyer, Richard  (Staff)</dc:creator>
  <cp:lastModifiedBy>Stanyer, Richard  (Staff)</cp:lastModifiedBy>
  <cp:revision>23</cp:revision>
  <dcterms:created xsi:type="dcterms:W3CDTF">2018-01-24T11:20:13Z</dcterms:created>
  <dcterms:modified xsi:type="dcterms:W3CDTF">2019-01-23T12:03:19Z</dcterms:modified>
</cp:coreProperties>
</file>